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11" roundtripDataSignature="AMtx7mg5RAGKIjdSHLpHuZ4qlTbQWOye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50749F95-7757-461B-9498-3CFCCE36FF12}">
  <a:tblStyle styleId="{50749F95-7757-461B-9498-3CFCCE36FF1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1" Type="http://customschemas.google.com/relationships/presentationmetadata" Target="metadata"/><Relationship Id="rId10" Type="http://schemas.openxmlformats.org/officeDocument/2006/relationships/slide" Target="slides/slide4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3" name="Google Shape;43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27f217fbd6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8" name="Google Shape;48;g27f217fbd69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3" name="Google Shape;53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58" name="Google Shape;58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8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8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Relationship Id="rId3" Type="http://schemas.openxmlformats.org/officeDocument/2006/relationships/image" Target="../media/image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/>
          <p:nvPr>
            <p:ph idx="1" type="body"/>
          </p:nvPr>
        </p:nvSpPr>
        <p:spPr>
          <a:xfrm>
            <a:off x="364679" y="1543122"/>
            <a:ext cx="7035806" cy="617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1C253E"/>
              </a:buClr>
              <a:buSzPts val="2400"/>
              <a:buNone/>
              <a:defRPr b="0" sz="2400">
                <a:solidFill>
                  <a:srgbClr val="1C253E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pic>
        <p:nvPicPr>
          <p:cNvPr descr="Asset 3@4x-8.png" id="13" name="Google Shape;13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495783" y="458922"/>
            <a:ext cx="1180673" cy="48305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sset 4@4x-8.png" id="14" name="Google Shape;14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60750" y="3981450"/>
            <a:ext cx="5683250" cy="2876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5"/>
          <p:cNvSpPr txBox="1"/>
          <p:nvPr>
            <p:ph type="title"/>
          </p:nvPr>
        </p:nvSpPr>
        <p:spPr>
          <a:xfrm>
            <a:off x="364679" y="702236"/>
            <a:ext cx="7046145" cy="8024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253E"/>
              </a:buClr>
              <a:buSzPts val="4400"/>
              <a:buFont typeface="Calibri"/>
              <a:buNone/>
              <a:defRPr>
                <a:solidFill>
                  <a:srgbClr val="1C253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5"/>
          <p:cNvSpPr txBox="1"/>
          <p:nvPr>
            <p:ph idx="2" type="body"/>
          </p:nvPr>
        </p:nvSpPr>
        <p:spPr>
          <a:xfrm>
            <a:off x="364679" y="2490093"/>
            <a:ext cx="8229600" cy="33369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253E"/>
              </a:buClr>
              <a:buSzPts val="1800"/>
              <a:buFont typeface="Arial"/>
              <a:buChar char="•"/>
              <a:defRPr sz="1800">
                <a:solidFill>
                  <a:srgbClr val="1C253E"/>
                </a:solidFill>
              </a:defRPr>
            </a:lvl1pPr>
            <a:lvl2pPr indent="-342900" lvl="1" marL="9144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253E"/>
          </a:solidFill>
          <a:ln>
            <a:noFill/>
          </a:ln>
          <a:effectLst>
            <a:outerShdw blurRad="40000" rotWithShape="0" dir="5400000" dist="23000">
              <a:srgbClr val="000000">
                <a:alpha val="2941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sset 9@4x-8.png" id="19" name="Google Shape;19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8250"/>
            <a:ext cx="9144000" cy="683975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9"/>
          <p:cNvSpPr txBox="1"/>
          <p:nvPr>
            <p:ph idx="1" type="body"/>
          </p:nvPr>
        </p:nvSpPr>
        <p:spPr>
          <a:xfrm>
            <a:off x="364679" y="2114178"/>
            <a:ext cx="7035806" cy="1053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0" sz="28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21" name="Google Shape;21;p9"/>
          <p:cNvSpPr txBox="1"/>
          <p:nvPr>
            <p:ph type="title"/>
          </p:nvPr>
        </p:nvSpPr>
        <p:spPr>
          <a:xfrm>
            <a:off x="364679" y="702236"/>
            <a:ext cx="7046145" cy="13820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descr="Asset 1@4x-8.png" id="22" name="Google Shape;2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95783" y="458922"/>
            <a:ext cx="1180673" cy="483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253E"/>
          </a:solidFill>
          <a:ln>
            <a:noFill/>
          </a:ln>
          <a:effectLst>
            <a:outerShdw blurRad="40000" rotWithShape="0" dir="5400000" dist="23000">
              <a:srgbClr val="000000">
                <a:alpha val="2941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sset 2@4x-8.png" id="25" name="Google Shape;25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68578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sset 1@4x-8.png" id="26" name="Google Shape;2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56494" y="1163362"/>
            <a:ext cx="2955925" cy="120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sset 7@4x-8.png" id="28" name="Google Shape;28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8250"/>
            <a:ext cx="9144000" cy="683975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7"/>
          <p:cNvSpPr txBox="1"/>
          <p:nvPr>
            <p:ph idx="1" type="body"/>
          </p:nvPr>
        </p:nvSpPr>
        <p:spPr>
          <a:xfrm>
            <a:off x="364679" y="2114178"/>
            <a:ext cx="7035806" cy="1053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1C253E"/>
              </a:buClr>
              <a:buSzPts val="2800"/>
              <a:buNone/>
              <a:defRPr b="0" sz="2800">
                <a:solidFill>
                  <a:srgbClr val="1C253E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pic>
        <p:nvPicPr>
          <p:cNvPr descr="Asset 3@4x-8.png" id="30" name="Google Shape;30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95783" y="458922"/>
            <a:ext cx="1180673" cy="483056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7"/>
          <p:cNvSpPr txBox="1"/>
          <p:nvPr>
            <p:ph type="title"/>
          </p:nvPr>
        </p:nvSpPr>
        <p:spPr>
          <a:xfrm>
            <a:off x="364679" y="702236"/>
            <a:ext cx="7046145" cy="13820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253E"/>
              </a:buClr>
              <a:buSzPts val="4400"/>
              <a:buFont typeface="Calibri"/>
              <a:buNone/>
              <a:defRPr>
                <a:solidFill>
                  <a:srgbClr val="1C253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253E"/>
          </a:solidFill>
          <a:ln>
            <a:noFill/>
          </a:ln>
          <a:effectLst>
            <a:outerShdw blurRad="40000" rotWithShape="0" dir="5400000" dist="23000">
              <a:srgbClr val="000000">
                <a:alpha val="2941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Asset 8@4x-8.png" id="34" name="Google Shape;34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15076"/>
            <a:ext cx="9144000" cy="6842924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8"/>
          <p:cNvSpPr txBox="1"/>
          <p:nvPr>
            <p:ph idx="1" type="body"/>
          </p:nvPr>
        </p:nvSpPr>
        <p:spPr>
          <a:xfrm>
            <a:off x="364679" y="2114178"/>
            <a:ext cx="7035806" cy="1053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b="0" sz="2800">
                <a:solidFill>
                  <a:srgbClr val="FFFFFF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6" name="Google Shape;36;p8"/>
          <p:cNvSpPr txBox="1"/>
          <p:nvPr>
            <p:ph type="title"/>
          </p:nvPr>
        </p:nvSpPr>
        <p:spPr>
          <a:xfrm>
            <a:off x="364679" y="702236"/>
            <a:ext cx="7046145" cy="13820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pic>
        <p:nvPicPr>
          <p:cNvPr descr="Asset 1@4x-8.png" id="37" name="Google Shape;3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95783" y="458922"/>
            <a:ext cx="1180673" cy="483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and Content">
  <p:cSld name="2_Title and Conten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/>
          <p:nvPr>
            <p:ph idx="2" type="pic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and Content">
  <p:cSld name="1_Title and Conten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"/>
          <p:cNvSpPr txBox="1"/>
          <p:nvPr/>
        </p:nvSpPr>
        <p:spPr>
          <a:xfrm>
            <a:off x="0" y="0"/>
            <a:ext cx="9271800" cy="168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1" i="0" lang="en-US" sz="6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Literacy </a:t>
            </a:r>
            <a:endParaRPr b="1" i="0" sz="6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b="0" i="0" lang="en-US" sz="4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Whole School Text Overview</a:t>
            </a:r>
            <a:endParaRPr b="0" i="0" sz="14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Google Shape;50;g27f217fbd69_0_0"/>
          <p:cNvGraphicFramePr/>
          <p:nvPr/>
        </p:nvGraphicFramePr>
        <p:xfrm>
          <a:off x="466675" y="116021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{50749F95-7757-461B-9498-3CFCCE36FF12}</a:tableStyleId>
              </a:tblPr>
              <a:tblGrid>
                <a:gridCol w="1172950"/>
                <a:gridCol w="1172950"/>
                <a:gridCol w="1172950"/>
                <a:gridCol w="586475"/>
                <a:gridCol w="367750"/>
                <a:gridCol w="805200"/>
                <a:gridCol w="203625"/>
                <a:gridCol w="382850"/>
                <a:gridCol w="178700"/>
                <a:gridCol w="994250"/>
                <a:gridCol w="1172950"/>
              </a:tblGrid>
              <a:tr h="396650">
                <a:tc gridSpan="11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1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51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2YO - LL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Wheels on the Bus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Row, Row, Row your Boat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Incy Wincy Spider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That’s Not My Witch!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Grand Old Duke of York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Owl Babies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Dear Santa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</a:tr>
              <a:tr h="51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Nursery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Colour Monster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Dear Zoo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Meg and Mog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Shark in the Park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Gingerbread Man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Kipper’s Christmas Eve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</a:tr>
              <a:tr h="4265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Reception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You Choose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Ruby’s Worry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Pumpkin Soup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Peace at Last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Kipper’s Toy Box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Nativity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</a:tr>
              <a:tr h="51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Funnybones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Beegu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Whatever Next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Little Red Riding Hood</a:t>
                      </a:r>
                      <a:endParaRPr sz="1200" u="none" cap="none" strike="noStrike">
                        <a:highlight>
                          <a:srgbClr val="000000"/>
                        </a:highlight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Jolly Christmas Postman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</a:tr>
              <a:tr h="51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2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Cinderella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Kitchen Disco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5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Lighthouse Keeper’s Lunch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Snow - Walter de la Mere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</a:tr>
              <a:tr h="37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Poetry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6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Stone Age Boy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Hansel and Gretel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</a:tr>
              <a:tr h="37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Arthur and the Golden Rope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Play Scripts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</a:tr>
              <a:tr h="37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10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Street Child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37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10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Brightstorm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" name="Google Shape;55;p2"/>
          <p:cNvGraphicFramePr/>
          <p:nvPr/>
        </p:nvGraphicFramePr>
        <p:xfrm>
          <a:off x="466675" y="1185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{50749F95-7757-461B-9498-3CFCCE36FF12}</a:tableStyleId>
              </a:tblPr>
              <a:tblGrid>
                <a:gridCol w="1117050"/>
                <a:gridCol w="1117050"/>
                <a:gridCol w="947000"/>
                <a:gridCol w="200300"/>
                <a:gridCol w="919625"/>
                <a:gridCol w="364600"/>
                <a:gridCol w="727725"/>
                <a:gridCol w="452350"/>
                <a:gridCol w="539125"/>
                <a:gridCol w="708825"/>
                <a:gridCol w="1117050"/>
              </a:tblGrid>
              <a:tr h="396650">
                <a:tc gridSpan="11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2 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  <a:tr h="51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2YO - LL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Hooray for Fish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Children’s Interest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Crunching Munching Caterpillar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Children’s Interest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</a:tr>
              <a:tr h="51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Nursery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Billy Goats Gruff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Gruffalo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Hungry Caterpillar</a:t>
                      </a:r>
                      <a:endParaRPr sz="1200" u="none" cap="none" strike="noStrike">
                        <a:solidFill>
                          <a:srgbClr val="FF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Barry the Fish with Fingers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</a:tr>
              <a:tr h="347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Reception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All Aboard the London Bus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Lost and Found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Handa’s Surprise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to Catch a Star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F3F3F3"/>
                    </a:solidFill>
                  </a:tcPr>
                </a:tc>
                <a:tc hMerge="1"/>
              </a:tr>
              <a:tr h="5184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Tiger who Came to Tea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Giant Jam Sandwich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Owl Who was Afraid of the Dark</a:t>
                      </a:r>
                      <a:endParaRPr sz="1200" u="none" cap="none" strike="noStrike">
                        <a:highlight>
                          <a:srgbClr val="FFFF00"/>
                        </a:highlight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</a:tr>
              <a:tr h="7901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2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Piggybook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3F3F3"/>
                    </a:solidFill>
                  </a:tcPr>
                </a:tc>
                <a:tc hMerge="1"/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Non-fiction:</a:t>
                      </a:r>
                      <a:r>
                        <a:rPr lang="en-US" sz="1200" u="none" cap="none" strike="noStrike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Great Fire of London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solidFill>
                      <a:srgbClr val="F3F3F3"/>
                    </a:solidFill>
                  </a:tcPr>
                </a:tc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Meerkat Mail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Tunnel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</a:tr>
              <a:tr h="37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Escape from Pompeii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gridSpan="6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Diary of a Killer Cat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444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Firework-Maker’s Daughter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Sea</a:t>
                      </a:r>
                      <a:endParaRPr b="1"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</a:tr>
              <a:tr h="37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/>
                        <a:t>The Highway</a:t>
                      </a:r>
                      <a:r>
                        <a:rPr lang="en-US" sz="1200"/>
                        <a:t>m</a:t>
                      </a:r>
                      <a:r>
                        <a:rPr lang="en-US" sz="1200" u="none" cap="none" strike="noStrike"/>
                        <a:t>an</a:t>
                      </a:r>
                      <a:endParaRPr sz="12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>
                          <a:solidFill>
                            <a:srgbClr val="FF0000"/>
                          </a:solidFill>
                        </a:rPr>
                        <a:t>New unit in progress </a:t>
                      </a:r>
                      <a:endParaRPr sz="1200">
                        <a:solidFill>
                          <a:srgbClr val="FF0000"/>
                        </a:solidFill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gridSpan="6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Greek Mythology</a:t>
                      </a:r>
                      <a:endParaRPr sz="1400" u="none" cap="none" strike="noStrike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3734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10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Holes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  <a:tc hMerge="1"/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Google Shape;60;p3"/>
          <p:cNvGraphicFramePr/>
          <p:nvPr/>
        </p:nvGraphicFramePr>
        <p:xfrm>
          <a:off x="466675" y="11858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{50749F95-7757-461B-9498-3CFCCE36FF12}</a:tableStyleId>
              </a:tblPr>
              <a:tblGrid>
                <a:gridCol w="1172950"/>
                <a:gridCol w="938175"/>
                <a:gridCol w="938175"/>
                <a:gridCol w="1385350"/>
                <a:gridCol w="1858775"/>
                <a:gridCol w="382850"/>
                <a:gridCol w="1534400"/>
              </a:tblGrid>
              <a:tr h="407650">
                <a:tc gridSpan="7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b="1"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3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  <a:tc hMerge="1"/>
              </a:tr>
              <a:tr h="532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2YO - LL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Train Ride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Children’s Interest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Very Lazy Ladybird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Children’s Interest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</a:tr>
              <a:tr h="532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Nursery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Supertato!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Bear Hunt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Weather Monster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Children’s Interest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</a:tr>
              <a:tr h="563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Reception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Goldilocks 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 Little Pigs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Enormous Turnip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Mr Gumpy's Outing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Rosie’s Walk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</a:tr>
              <a:tr h="563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1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Zog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Where the Wild Things Are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Man on the Moon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the Ladybird Heard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</a:tr>
              <a:tr h="5638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2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Sir Scallywag and the Golden Underpants</a:t>
                      </a:r>
                      <a:endParaRPr sz="12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True Story of the 3 Little Pigs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Invisible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Day the Crayons Came Home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</a:tr>
              <a:tr h="4072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Miraculous Journey of Edward Tulane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gridSpan="3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Charlie and the Chocolate Factory</a:t>
                      </a:r>
                      <a:endParaRPr sz="1400" u="none" cap="none" strike="noStrike"/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</a:tr>
              <a:tr h="4571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6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Boy at the Back of the Class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4072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6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US" sz="12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Nowhere Emporium</a:t>
                      </a:r>
                      <a:endParaRPr sz="12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hMerge="1"/>
                <a:tc hMerge="1"/>
              </a:tr>
              <a:tr h="4072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US" sz="14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sz="14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gridSpan="4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>
                          <a:solidFill>
                            <a:schemeClr val="dk1"/>
                          </a:solidFill>
                        </a:rPr>
                        <a:t>Writing Focus - Literacy Through Media</a:t>
                      </a:r>
                      <a:endParaRPr sz="12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  <a:tc hMerge="1"/>
                <a:tc hMerge="1"/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2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Arrival</a:t>
                      </a:r>
                      <a:endParaRPr sz="1200" u="none" cap="none" strike="noStrike"/>
                    </a:p>
                  </a:txBody>
                  <a:tcPr marT="91425" marB="91425" marR="91425" marL="91425">
                    <a:solidFill>
                      <a:srgbClr val="F3F3F3"/>
                    </a:solidFill>
                  </a:tcPr>
                </a:tc>
                <a:tc hMerge="1"/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Design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Liam Murray</dc:creator>
</cp:coreProperties>
</file>