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4F48814-98AF-4431-83B3-5CB71BE5E9F9}">
  <a:tblStyle styleId="{64F48814-98AF-4431-83B3-5CB71BE5E9F9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Colour Strands </a:t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Colour Strands </a:t>
            </a:r>
            <a:endParaRPr/>
          </a:p>
        </p:txBody>
      </p:sp>
      <p:sp>
        <p:nvSpPr>
          <p:cNvPr id="98" name="Google Shape;98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90" name="Google Shape;90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91" name="Google Shape;9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10598" y="346820"/>
            <a:ext cx="12202599" cy="6178928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3"/>
          <p:cNvSpPr txBox="1"/>
          <p:nvPr/>
        </p:nvSpPr>
        <p:spPr>
          <a:xfrm>
            <a:off x="0" y="55082"/>
            <a:ext cx="12107008" cy="360349"/>
          </a:xfrm>
          <a:prstGeom prst="rect">
            <a:avLst/>
          </a:prstGeom>
          <a:noFill/>
          <a:ln>
            <a:noFill/>
          </a:ln>
        </p:spPr>
        <p:txBody>
          <a:bodyPr anchorCtr="0" anchor="t" bIns="41250" lIns="82550" spcFirstLastPara="1" rIns="82550" wrap="square" tIns="412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sng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Central Teaching Time Table PE – 2025-26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sset 3@4x-8.png" id="93" name="Google Shape;9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0937" y="89482"/>
            <a:ext cx="1380243" cy="44699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4" name="Google Shape;94;p13"/>
          <p:cNvGraphicFramePr/>
          <p:nvPr/>
        </p:nvGraphicFramePr>
        <p:xfrm>
          <a:off x="296575" y="82821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{64F48814-98AF-4431-83B3-5CB71BE5E9F9}</a:tableStyleId>
              </a:tblPr>
              <a:tblGrid>
                <a:gridCol w="891400"/>
                <a:gridCol w="891400"/>
                <a:gridCol w="891400"/>
                <a:gridCol w="891400"/>
                <a:gridCol w="891400"/>
                <a:gridCol w="739825"/>
                <a:gridCol w="1043000"/>
                <a:gridCol w="891400"/>
                <a:gridCol w="891400"/>
                <a:gridCol w="891400"/>
                <a:gridCol w="891400"/>
                <a:gridCol w="891400"/>
                <a:gridCol w="891400"/>
              </a:tblGrid>
              <a:tr h="736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Year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 u="none" cap="none" strike="noStrike"/>
                        <a:t>Autumn Term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 u="none" cap="none" strike="noStrike"/>
                        <a:t>Spring Term</a:t>
                      </a:r>
                      <a:endParaRPr b="1" sz="20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 u="none" cap="none" strike="noStrike"/>
                        <a:t>Summer Term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</a:tr>
              <a:tr h="935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 cap="none" strike="noStrike"/>
                        <a:t>Year 3 </a:t>
                      </a:r>
                      <a:endParaRPr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 u="none" cap="none" strike="noStrike">
                          <a:solidFill>
                            <a:schemeClr val="lt1"/>
                          </a:solidFill>
                        </a:rPr>
                        <a:t> James Keeling</a:t>
                      </a:r>
                      <a:endParaRPr b="1" sz="105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050" u="none" cap="none" strike="noStrike">
                        <a:solidFill>
                          <a:schemeClr val="lt1"/>
                        </a:solidFill>
                      </a:endParaRPr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>
                          <a:solidFill>
                            <a:schemeClr val="lt1"/>
                          </a:solidFill>
                        </a:rPr>
                        <a:t>Kelly McDougal</a:t>
                      </a:r>
                      <a:endParaRPr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 u="none" cap="none" strike="noStrike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 b="1" sz="1050" u="none" cap="none" strike="noStrike">
                        <a:solidFill>
                          <a:schemeClr val="lt1"/>
                        </a:solidFill>
                      </a:endParaRPr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Dodgeball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(Extra)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u="none" cap="none" strike="noStrike"/>
                        <a:t>(Extra)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 u="none" cap="none" strike="noStrike"/>
                        <a:t>Symmetry and asymmetry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James Keeling</a:t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Health Related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Dance: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Wild Animals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Kelly McDougal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u="none" cap="none" strike="noStrike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Target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 u="none" cap="none" strike="noStrike"/>
                        <a:t>Boccia / Curling / Golf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Kelly McDougal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 u="none" cap="none" strike="noStrike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 u="none" cap="none" strike="noStrike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 u="none" cap="none" strike="noStrike">
                          <a:solidFill>
                            <a:schemeClr val="lt1"/>
                          </a:solidFill>
                        </a:rPr>
                        <a:t>James Keeling</a:t>
                      </a:r>
                      <a:endParaRPr b="1" sz="11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 u="none" cap="none" strike="noStrike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 u="none" cap="none" strike="noStrike"/>
                        <a:t>Throwing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 u="none" cap="none" strike="noStrike">
                          <a:solidFill>
                            <a:schemeClr val="lt1"/>
                          </a:solidFill>
                        </a:rPr>
                        <a:t>James Keeling</a:t>
                      </a:r>
                      <a:endParaRPr b="1" sz="11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 u="none" cap="none" strike="noStrike"/>
                        <a:t> </a:t>
                      </a:r>
                      <a:endParaRPr b="0" sz="11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9CC2E5"/>
                    </a:solidFill>
                  </a:tcPr>
                </a:tc>
              </a:tr>
              <a:tr h="1045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 cap="none" strike="noStrike"/>
                        <a:t>Year 4</a:t>
                      </a:r>
                      <a:endParaRPr sz="1200" u="sng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>
                          <a:solidFill>
                            <a:schemeClr val="lt1"/>
                          </a:solidFill>
                        </a:rPr>
                        <a:t>Adam Nicholson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>
                          <a:solidFill>
                            <a:schemeClr val="lt1"/>
                          </a:solidFill>
                        </a:rPr>
                        <a:t>Ashleigh Kelly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 u="none" cap="none" strike="noStrike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 u="none" cap="none" strike="noStrike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Dodgeball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 u="none" cap="none" strike="noStrike"/>
                        <a:t>(Extra)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u="none" cap="none" strike="noStrike"/>
                        <a:t>(Extra)</a:t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 u="none" cap="none" strike="noStrike"/>
                        <a:t>Bridge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Adam Nicholson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Health Related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 b="1" sz="900" u="none" cap="none" strike="noStrike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 u="none" cap="none" strike="noStrike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Dance: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u="none" cap="none" strike="noStrike"/>
                        <a:t>Weather / Space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 Ashleigh Kelly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u="none" cap="none" strike="noStrike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 u="none" cap="none" strike="noStrike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 u="none" cap="none" strike="noStrike"/>
                        <a:t>Target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 u="none" cap="none" strike="noStrike"/>
                        <a:t>Boccia / Curling / Golf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 u="none" cap="none" strike="noStrike">
                          <a:solidFill>
                            <a:schemeClr val="lt1"/>
                          </a:solidFill>
                        </a:rPr>
                        <a:t>Ashleigh Kelly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 u="none" cap="none" strike="noStrike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Adam Nicholson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Adam Nicholson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</a:tr>
              <a:tr h="1190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/>
                        <a:t>Year 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Kelly Mc Dougal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Kirsten Brown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Alex Breeze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Beth Headley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Dodgeball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(Extra)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Calibri"/>
                        <a:buNone/>
                      </a:pPr>
                      <a:r>
                        <a:t/>
                      </a:r>
                      <a:endParaRPr b="1" sz="1050">
                        <a:solidFill>
                          <a:schemeClr val="lt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(Extra)</a:t>
                      </a:r>
                      <a:endParaRPr b="1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Counter and Counter tension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Health Related</a:t>
                      </a:r>
                      <a:r>
                        <a:rPr b="1" lang="en-GB" sz="900"/>
                        <a:t>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Beth Headley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Dance:</a:t>
                      </a:r>
                      <a:r>
                        <a:rPr b="1" lang="en-GB" sz="900"/>
                        <a:t>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Circus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Mc Dougal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Kirsten Brown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Kirsten Brown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Net and wall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Racket</a:t>
                      </a:r>
                      <a:r>
                        <a:rPr lang="en-GB" sz="900"/>
                        <a:t>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Beth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Headley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Mc Dougal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</a:tr>
              <a:tr h="1190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/>
                        <a:t>Year 6 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Calibri"/>
                        <a:buNone/>
                      </a:pPr>
                      <a:r>
                        <a:t/>
                      </a:r>
                      <a:endParaRPr b="1" sz="105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Belinda Craiggs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Dodgeball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(Extra)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OAA: Problem Solving</a:t>
                      </a:r>
                      <a:r>
                        <a:rPr lang="en-GB" sz="900"/>
                        <a:t>(Extra)</a:t>
                      </a:r>
                      <a:endParaRPr b="1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Counter and Counter tension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Belinda Craiggs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Health Related</a:t>
                      </a:r>
                      <a:r>
                        <a:rPr b="1" lang="en-GB" sz="900"/>
                        <a:t>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Dance:</a:t>
                      </a:r>
                      <a:r>
                        <a:rPr b="1" lang="en-GB" sz="900"/>
                        <a:t>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Carnival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Net and wall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Racket</a:t>
                      </a:r>
                      <a:r>
                        <a:rPr lang="en-GB" sz="900"/>
                        <a:t>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McDougal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James</a:t>
                      </a: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 Keeling</a:t>
                      </a:r>
                      <a:endParaRPr b="1" sz="11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01" name="Google Shape;10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865" y="415431"/>
            <a:ext cx="12075672" cy="6014067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0" y="55082"/>
            <a:ext cx="12107008" cy="360349"/>
          </a:xfrm>
          <a:prstGeom prst="rect">
            <a:avLst/>
          </a:prstGeom>
          <a:noFill/>
          <a:ln>
            <a:noFill/>
          </a:ln>
        </p:spPr>
        <p:txBody>
          <a:bodyPr anchorCtr="0" anchor="t" bIns="41250" lIns="82550" spcFirstLastPara="1" rIns="82550" wrap="square" tIns="412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sng" cap="none" strike="noStrik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Bothal  Teaching Time Table PE – 2025-26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sset 3@4x-8.png" id="103" name="Google Shape;10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0937" y="89482"/>
            <a:ext cx="1380243" cy="44699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4" name="Google Shape;104;p14"/>
          <p:cNvGraphicFramePr/>
          <p:nvPr/>
        </p:nvGraphicFramePr>
        <p:xfrm>
          <a:off x="296575" y="77578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{64F48814-98AF-4431-83B3-5CB71BE5E9F9}</a:tableStyleId>
              </a:tblPr>
              <a:tblGrid>
                <a:gridCol w="891400"/>
                <a:gridCol w="891400"/>
                <a:gridCol w="891400"/>
                <a:gridCol w="891400"/>
                <a:gridCol w="891400"/>
                <a:gridCol w="739825"/>
                <a:gridCol w="1043000"/>
                <a:gridCol w="891400"/>
                <a:gridCol w="891400"/>
                <a:gridCol w="891400"/>
                <a:gridCol w="1050000"/>
                <a:gridCol w="732800"/>
                <a:gridCol w="891400"/>
              </a:tblGrid>
              <a:tr h="736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Year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Autumn Term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Spring</a:t>
                      </a:r>
                      <a:r>
                        <a:rPr b="1" lang="en-GB" sz="2000"/>
                        <a:t> Term</a:t>
                      </a:r>
                      <a:endParaRPr b="1" sz="2000"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  <a:tc gridSpan="4"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2000"/>
                        <a:t>Summer Term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  <a:tc hMerge="1"/>
                <a:tc hMerge="1"/>
              </a:tr>
              <a:tr h="935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/>
                        <a:t>Year 3 </a:t>
                      </a:r>
                      <a:endParaRPr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Alex Breeze </a:t>
                      </a:r>
                      <a:endParaRPr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Kathryn Johnston</a:t>
                      </a:r>
                      <a:endParaRPr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1050">
                        <a:solidFill>
                          <a:schemeClr val="lt1"/>
                        </a:solidFill>
                      </a:endParaRPr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Dodgeball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(Extra)</a:t>
                      </a:r>
                      <a:endParaRPr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Symmetry</a:t>
                      </a:r>
                      <a:r>
                        <a:rPr b="0" lang="en-GB" sz="900"/>
                        <a:t> and asymmetry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Health Related</a:t>
                      </a:r>
                      <a:r>
                        <a:rPr b="1" lang="en-GB" sz="900"/>
                        <a:t>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Dance:</a:t>
                      </a:r>
                      <a:r>
                        <a:rPr b="1" lang="en-GB" sz="900"/>
                        <a:t>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Wild Animals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Kathryn Johnston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Alex Breeze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Target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Boccia</a:t>
                      </a:r>
                      <a:r>
                        <a:rPr b="0" lang="en-GB" sz="900"/>
                        <a:t> / Curling / Golf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 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Kathryn Johnston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</a:t>
                      </a:r>
                      <a:r>
                        <a:rPr b="0" lang="en-GB" sz="1100"/>
                        <a:t>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Kathryn Johnston</a:t>
                      </a: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11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9CC2E5"/>
                    </a:solidFill>
                  </a:tcPr>
                </a:tc>
              </a:tr>
              <a:tr h="1368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/>
                        <a:t>Year</a:t>
                      </a:r>
                      <a:r>
                        <a:rPr lang="en-GB" sz="1200" u="sng"/>
                        <a:t> 4</a:t>
                      </a:r>
                      <a:endParaRPr sz="1200" u="sng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Andrew Gedye </a:t>
                      </a: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1050">
                        <a:solidFill>
                          <a:schemeClr val="lt1"/>
                        </a:solidFill>
                      </a:endParaRPr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Dodgeball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(Extra)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 Gedye 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Bridge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Health Related</a:t>
                      </a:r>
                      <a:r>
                        <a:rPr b="1" lang="en-GB" sz="900"/>
                        <a:t>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 Gedye 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Dance: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Weather / Space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 Gedye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Target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Boccia</a:t>
                      </a:r>
                      <a:r>
                        <a:rPr b="0" lang="en-GB" sz="900"/>
                        <a:t> / Curling / Golf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t/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</a:tr>
              <a:tr h="1190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/>
                        <a:t>Year 5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Lil Gunn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Dodgeball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(Extra)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Lil Gun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Counter and Counter tension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Health Related</a:t>
                      </a:r>
                      <a:r>
                        <a:rPr b="1" lang="en-GB" sz="900"/>
                        <a:t>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Lil Gun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Dance:</a:t>
                      </a:r>
                      <a:r>
                        <a:rPr b="1" lang="en-GB" sz="900"/>
                        <a:t>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Circus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 Hewitt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Net and wall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Racket</a:t>
                      </a:r>
                      <a:r>
                        <a:rPr lang="en-GB" sz="900"/>
                        <a:t>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Lil Gun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11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</a:tr>
              <a:tr h="1190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sng"/>
                        <a:t>Year 6 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Tag Rugby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050"/>
                        <a:buFont typeface="Calibri"/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Andrew Hewitt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Netball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Hockey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5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050"/>
                        <a:t>Invasion: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Dodgeball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50"/>
                        <a:t>(Extra)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OAA: Problem Solving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Hewitt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A8D08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Gymnastics: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900"/>
                        <a:t>Counter and Counter tension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Health Related</a:t>
                      </a:r>
                      <a:r>
                        <a:rPr b="1" lang="en-GB" sz="900"/>
                        <a:t> Exercise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Hewitt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9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Dance:</a:t>
                      </a:r>
                      <a:r>
                        <a:rPr b="1" lang="en-GB" sz="900"/>
                        <a:t>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Carnival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Striking and Fielding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Cricket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Andrew</a:t>
                      </a: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 Hewitt </a:t>
                      </a:r>
                      <a:endParaRPr b="1" sz="9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900"/>
                        <a:t>Net and wall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Racket</a:t>
                      </a:r>
                      <a:r>
                        <a:rPr lang="en-GB" sz="900"/>
                        <a:t> games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900"/>
                        <a:buFont typeface="Calibri"/>
                        <a:buNone/>
                      </a:pPr>
                      <a:r>
                        <a:rPr b="1" lang="en-GB" sz="900">
                          <a:solidFill>
                            <a:schemeClr val="lt1"/>
                          </a:solidFill>
                        </a:rPr>
                        <a:t>Kelly Miller-Turnbull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9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Running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 </a:t>
                      </a: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100"/>
                        <a:t>Athletics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100"/>
                        <a:t>Throwing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Lynsey Marcon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100"/>
                        <a:buFont typeface="Calibri"/>
                        <a:buNone/>
                      </a:pPr>
                      <a:r>
                        <a:rPr b="1" lang="en-GB" sz="1100">
                          <a:solidFill>
                            <a:schemeClr val="lt1"/>
                          </a:solidFill>
                        </a:rPr>
                        <a:t> </a:t>
                      </a:r>
                      <a:endParaRPr b="1" sz="1100">
                        <a:solidFill>
                          <a:schemeClr val="lt1"/>
                        </a:solidFill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100"/>
                    </a:p>
                  </a:txBody>
                  <a:tcPr marT="45725" marB="45725" marR="91450" marL="91450">
                    <a:solidFill>
                      <a:srgbClr val="9CC2E5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